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7"/>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3" r:id="rId21"/>
    <p:sldId id="281"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5"/>
    <p:restoredTop sz="71312"/>
  </p:normalViewPr>
  <p:slideViewPr>
    <p:cSldViewPr snapToGrid="0" snapToObjects="1">
      <p:cViewPr varScale="1">
        <p:scale>
          <a:sx n="61" d="100"/>
          <a:sy n="61" d="100"/>
        </p:scale>
        <p:origin x="1781" y="4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Wheeler describes several categories of logos, including wordmarks, letterform marks, pictorial, and abstract; we will focus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limited our typeface selection and asked the user to select some parameters, as selecting a typeface to match tone, message, and form could be its own paper—as </a:t>
            </a:r>
            <a:r>
              <a:rPr lang="en-US" sz="1200" b="0" i="0" u="none" strike="noStrike" kern="1200" dirty="0" err="1">
                <a:solidFill>
                  <a:schemeClr val="tx1"/>
                </a:solidFill>
                <a:effectLst/>
                <a:latin typeface="+mn-lt"/>
                <a:ea typeface="+mn-ea"/>
                <a:cs typeface="+mn-cs"/>
              </a:rPr>
              <a:t>Spiekerman</a:t>
            </a:r>
            <a:r>
              <a:rPr lang="en-US" sz="1200" b="0" i="0" u="none" strike="noStrike" kern="1200" dirty="0">
                <a:solidFill>
                  <a:schemeClr val="tx1"/>
                </a:solidFill>
                <a:effectLst/>
                <a:latin typeface="+mn-lt"/>
                <a:ea typeface="+mn-ea"/>
                <a:cs typeface="+mn-cs"/>
              </a:rPr>
              <a:t> and Ginger claim, “picking the right font for a particular message can be fun, but also extremely difficult.”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Another aspect we’re simplifying is the choice of a single layout and a single iteration—designers will explore several variants of a design before narrowing down their options, as Connie Birdsall described. Even in this simplified form, we believe that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use used the prerendered screenshots from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[shapenet2015, savva2015semgeo].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contains over 12,000 models with 270 labeled categories. Each model also contains additional labels and metadata which we use to match the noun input the user, along with synonym expansion described further below. Each object in the dataset has twelve pre-rendered screenshot images. This gives us the ability to match a broad range of user input for nouns when generating a logo. In fact, 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 In addition, some of the images were scraped from google to include extra style images that were not found in the dataset, such as zebra and charcoal. The purpose of this dataset is to transfer its style (color) to another image, in our case the logo(noun) image.</a:t>
            </a: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This is to expand the search when both terms do not produce a result.</a:t>
            </a:r>
          </a:p>
          <a:p>
            <a:pPr rtl="0"/>
            <a:r>
              <a:rPr lang="en-US" sz="1800" b="0" i="0" u="none" strike="noStrike" dirty="0">
                <a:solidFill>
                  <a:srgbClr val="000000"/>
                </a:solidFill>
                <a:effectLst/>
                <a:latin typeface="Arial" panose="020B0604020202020204" pitchFamily="34" charset="0"/>
              </a:rPr>
              <a:t>We are using the WordNet dataset to find the synonyms set for a word. This is useful because it assists designers to enlarge their scopes in the logo design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The algorithm uses CNNs (specifically the Visual Geometry Group Network,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because it includes a loss function that allows it to separate the content from the background.</a:t>
            </a:r>
          </a:p>
          <a:p>
            <a:pPr rtl="0"/>
            <a:r>
              <a:rPr lang="en-US" sz="1200" b="0" i="0" u="none" strike="noStrike" kern="1200" dirty="0">
                <a:solidFill>
                  <a:schemeClr val="tx1"/>
                </a:solidFill>
                <a:effectLst/>
                <a:latin typeface="+mn-lt"/>
                <a:ea typeface="+mn-ea"/>
                <a:cs typeface="+mn-cs"/>
              </a:rPr>
              <a:t> CNST generates a distance transform image by assigning a value to each pixel based on proximity; silhouette pixels in the original image are assigned 0 and the rest of the pixels are assigned a higher number the farther they are from these silhouette pixels.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the image is transformed: pixels within the silhouette are assigned 0 and the algorithm applies a weight to the rest. The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removed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We first load the source image and resize it., then calculate the size for the text,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for any image. We are applying the style transfer before using the text rendering application.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which are used to identify images from the content and style datasets. If either term is not found, the system looks up synonyms and then iterates over them. If one of the synonyms is found in the dataset, the system use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a:t>
            </a:r>
            <a:r>
              <a:rPr lang="en-US" sz="1200" b="0" i="0" u="none" strike="noStrike" kern="120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First</a:t>
            </a:r>
            <a:r>
              <a:rPr lang="en-US" sz="1200" b="0" i="0" u="none" strike="noStrike" kern="1200" dirty="0">
                <a:solidFill>
                  <a:schemeClr val="tx1"/>
                </a:solidFill>
                <a:effectLst/>
                <a:latin typeface="+mn-lt"/>
                <a:ea typeface="+mn-ea"/>
                <a:cs typeface="+mn-cs"/>
              </a:rPr>
              <a: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a:p>
            <a:pPr rtl="0"/>
            <a:br>
              <a:rPr lang="en-US" dirty="0"/>
            </a:br>
            <a:r>
              <a:rPr lang="en-US" dirty="0"/>
              <a:t>(split this over the next few </a:t>
            </a:r>
            <a:r>
              <a:rPr lang="en-US" dirty="0" err="1"/>
              <a:t>slldes</a:t>
            </a:r>
            <a:r>
              <a:rPr lang="en-US" dirty="0"/>
              <a:t>)</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endParaRPr lang="en-US" dirty="0"/>
          </a:p>
          <a:p>
            <a:pPr rtl="0"/>
            <a:endParaRPr lang="en-US" dirty="0"/>
          </a:p>
          <a:p>
            <a:pPr rtl="0"/>
            <a:r>
              <a:rPr lang="en-US" dirty="0"/>
              <a:t>After this step, the system lets the user to enter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a:t>
            </a:r>
            <a:r>
              <a:rPr lang="en-US" sz="1200" b="0" i="0" u="none" strike="noStrike" kern="1200" dirty="0" err="1">
                <a:solidFill>
                  <a:schemeClr val="tx1"/>
                </a:solidFill>
                <a:effectLst/>
                <a:latin typeface="+mn-lt"/>
                <a:ea typeface="+mn-ea"/>
                <a:cs typeface="+mn-cs"/>
              </a:rPr>
              <a:t>sowe</a:t>
            </a:r>
            <a:r>
              <a:rPr lang="en-US" sz="1200" b="0" i="0" u="none" strike="noStrike" kern="1200" dirty="0">
                <a:solidFill>
                  <a:schemeClr val="tx1"/>
                </a:solidFill>
                <a:effectLst/>
                <a:latin typeface="+mn-lt"/>
                <a:ea typeface="+mn-ea"/>
                <a:cs typeface="+mn-cs"/>
              </a:rPr>
              <a:t>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br>
              <a:rPr lang="en-US" dirty="0"/>
            </a:br>
            <a:r>
              <a:rPr lang="en-US" dirty="0"/>
              <a:t>(split over results slides)</a:t>
            </a:r>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lengthy conversations between the client and the designer, defining the attributes we want to portray, research, various rounds of sketching and developing the logo, presenting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AI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can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Testing</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we are happy with the results, and we believe these logos show a vast improvement in the process of logo creation, time constraints didn’t allow us to produce or implement tests. One way we could do this is to produce a series of logos with the system and create a survey where we ask respondents to evaluate how closely the logos match the words picked to produce them. If a high number of respondents rate the word-logo pairing highly, we can accept that the system satisfies our goals.</a:t>
            </a:r>
          </a:p>
          <a:p>
            <a:pPr rtl="0"/>
            <a:r>
              <a:rPr lang="en-US" sz="1200" b="0" i="0" u="none" strike="noStrike" kern="1200" dirty="0">
                <a:solidFill>
                  <a:schemeClr val="tx1"/>
                </a:solidFill>
                <a:effectLst/>
                <a:latin typeface="+mn-lt"/>
                <a:ea typeface="+mn-ea"/>
                <a:cs typeface="+mn-cs"/>
              </a:rPr>
              <a:t>Better GPU Support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and computationally expensive component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the use of GPU is limited to NVIDIA GPUs, so we had to rely on the slower CPU processing. We would like to explore other options that allow for different GPUs to be used to expedite the process.</a:t>
            </a:r>
          </a:p>
          <a:p>
            <a:pPr rtl="0"/>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their design process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—a collection of images arranged on a page to summarize their visual research. A future iteration of our research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This would help us get closer to the design process.</a:t>
            </a:r>
          </a:p>
          <a:p>
            <a:pPr rtl="0"/>
            <a:r>
              <a:rPr lang="en-US" sz="1200" b="0" i="0" u="none" strike="noStrike" kern="1200" dirty="0">
                <a:solidFill>
                  <a:schemeClr val="tx1"/>
                </a:solidFill>
                <a:effectLst/>
                <a:latin typeface="+mn-lt"/>
                <a:ea typeface="+mn-ea"/>
                <a:cs typeface="+mn-cs"/>
              </a:rPr>
              <a:t>Text and Layout Iteration</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one layout (image on top, text below it). Additionally, each run produces a single typeface in one variant (regular, bold, italic, or bold italic). This paper can be expanded by iterating various layouts with different typefaces.</a:t>
            </a:r>
          </a:p>
          <a:p>
            <a:pPr rtl="0"/>
            <a:r>
              <a:rPr lang="en-US" sz="1200" b="0" i="0" u="none" strike="noStrike" kern="1200" dirty="0">
                <a:solidFill>
                  <a:schemeClr val="tx1"/>
                </a:solidFill>
                <a:effectLst/>
                <a:latin typeface="+mn-lt"/>
                <a:ea typeface="+mn-ea"/>
                <a:cs typeface="+mn-cs"/>
              </a:rPr>
              <a:t>Custom Dataset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with this paper was to produce a prototype that demonstrates that we can approximate the design process with AI, we leveraged pre-trained datasets for content and style images and to produce synonyms. Given more time and resources, it would be helpful to produce a custom dataset, possibly with proprietary images both for content and style.</a:t>
            </a:r>
          </a:p>
          <a:p>
            <a:pPr rtl="0"/>
            <a:r>
              <a:rPr lang="en-US" sz="1200" b="0" i="0" u="none" strike="noStrike" kern="1200" dirty="0">
                <a:solidFill>
                  <a:schemeClr val="tx1"/>
                </a:solidFill>
                <a:effectLst/>
                <a:latin typeface="+mn-lt"/>
                <a:ea typeface="+mn-ea"/>
                <a:cs typeface="+mn-cs"/>
              </a:rPr>
              <a:t>Color</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is able to select the color for text, but they have to manually select it and specify it. In our preliminary research, we found that color selection and application are two topics that could take their own papers, so we decided to save that for a later iteration. A future contribution to this research could involve using AI to produce a color palette and then to transfer it to the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can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Different sources describe a somewhat different process, but in general, the following steps are common (</a:t>
            </a:r>
            <a:r>
              <a:rPr lang="en-US" sz="1200" b="0" i="0" u="none" strike="noStrike" kern="1200" dirty="0" err="1">
                <a:solidFill>
                  <a:schemeClr val="tx1"/>
                </a:solidFill>
                <a:effectLst/>
                <a:latin typeface="+mn-lt"/>
                <a:ea typeface="+mn-ea"/>
                <a:cs typeface="+mn-cs"/>
              </a:rPr>
              <a:t>Napoles</a:t>
            </a:r>
            <a:r>
              <a:rPr lang="en-US" sz="1200" b="0" i="0" u="none" strike="noStrike" kern="1200" dirty="0">
                <a:solidFill>
                  <a:schemeClr val="tx1"/>
                </a:solidFill>
                <a:effectLst/>
                <a:latin typeface="+mn-lt"/>
                <a:ea typeface="+mn-ea"/>
                <a:cs typeface="+mn-cs"/>
              </a:rPr>
              <a:t>; Birdsall; Wheeler).</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the client selects a designer, they learn about the client and their needs. Often this results in a brief outlining the project.</a:t>
            </a:r>
          </a:p>
          <a:p>
            <a:pPr rtl="0"/>
            <a:r>
              <a:rPr lang="en-US" sz="1200" b="0" i="0" u="none" strike="noStrike" kern="1200" dirty="0">
                <a:solidFill>
                  <a:schemeClr val="tx1"/>
                </a:solidFill>
                <a:effectLst/>
                <a:latin typeface="+mn-lt"/>
                <a:ea typeface="+mn-ea"/>
                <a:cs typeface="+mn-cs"/>
              </a:rPr>
              <a:t>Then the designer researches the client, their industry, and their competition, as well as doing visual research. </a:t>
            </a:r>
          </a:p>
          <a:p>
            <a:pPr rtl="0"/>
            <a:r>
              <a:rPr lang="en-US" sz="1200" b="0" i="0" u="none" strike="noStrike" kern="1200" dirty="0">
                <a:solidFill>
                  <a:schemeClr val="tx1"/>
                </a:solidFill>
                <a:effectLst/>
                <a:latin typeface="+mn-lt"/>
                <a:ea typeface="+mn-ea"/>
                <a:cs typeface="+mn-cs"/>
              </a:rPr>
              <a:t>At this point the designer will produce several sketches, then variations of the logo, including different combinations of images and text.</a:t>
            </a:r>
          </a:p>
          <a:p>
            <a:pPr rtl="0"/>
            <a:r>
              <a:rPr lang="en-US" sz="1200" b="0" i="0" u="none" strike="noStrike" kern="1200" dirty="0">
                <a:solidFill>
                  <a:schemeClr val="tx1"/>
                </a:solidFill>
                <a:effectLst/>
                <a:latin typeface="+mn-lt"/>
                <a:ea typeface="+mn-ea"/>
                <a:cs typeface="+mn-cs"/>
              </a:rPr>
              <a:t>The next step is to narrow it down to a few options to present to the client. </a:t>
            </a:r>
          </a:p>
          <a:p>
            <a:pPr rtl="0"/>
            <a:r>
              <a:rPr lang="en-US" sz="1200" b="0" i="0" u="none" strike="noStrike" kern="1200" dirty="0">
                <a:solidFill>
                  <a:schemeClr val="tx1"/>
                </a:solidFill>
                <a:effectLst/>
                <a:latin typeface="+mn-lt"/>
                <a:ea typeface="+mn-ea"/>
                <a:cs typeface="+mn-cs"/>
              </a:rPr>
              <a:t>The client will select their top choices and the designer will iterate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r>
              <a:rPr lang="en-US" sz="1200" b="0" i="0" u="none" strike="noStrike" kern="1200" dirty="0">
                <a:solidFill>
                  <a:schemeClr val="tx1"/>
                </a:solidFill>
                <a:effectLst/>
                <a:latin typeface="+mn-lt"/>
                <a:ea typeface="+mn-ea"/>
                <a:cs typeface="+mn-cs"/>
              </a:rPr>
              <a:t>Multiple websites in the market that allow the user to produce logos. </a:t>
            </a:r>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an example, producing logos based on the company name, logo category, and a series of visual cues. The user is asked to select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a:t>
            </a: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focuses on a model trained with images scraped from the web to produce a small logo through an interactive interface.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is a similar algorithm that produces an image based on a trained model, but in this case focusing on twelve color classes. While both of these papers produce interesting images, they focus exclusively on form. The results often are non-representational images which are hard to identify, and the logos are very small and don’t include text. Additionally,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reserved for later stages in logo design. </a:t>
            </a:r>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closer to usable logos and the resolution of the synthesized logo is higher.</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We leverage style transfer in our system.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Given the time restrictions,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are using prerendered images. ImageNet is a very large image dataset used for computer vision research labeled with many synonym sets. </a:t>
            </a:r>
          </a:p>
          <a:p>
            <a:pPr rtl="0"/>
            <a:r>
              <a:rPr lang="en-US" sz="1200" b="0" i="0" u="none" strike="noStrike" kern="1200" dirty="0">
                <a:solidFill>
                  <a:schemeClr val="tx1"/>
                </a:solidFill>
                <a:effectLst/>
                <a:latin typeface="+mn-lt"/>
                <a:ea typeface="+mn-ea"/>
                <a:cs typeface="+mn-cs"/>
              </a:rPr>
              <a:t>We are using WordNet, which is a a database of English words grouped into of synonyms sets or </a:t>
            </a:r>
            <a:r>
              <a:rPr lang="en-US" sz="1200" b="0" i="0" u="none" strike="noStrike" kern="1200" dirty="0" err="1">
                <a:solidFill>
                  <a:schemeClr val="tx1"/>
                </a:solidFill>
                <a:effectLst/>
                <a:latin typeface="+mn-lt"/>
                <a:ea typeface="+mn-ea"/>
                <a:cs typeface="+mn-cs"/>
              </a:rPr>
              <a:t>synsets</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leveraging various algorithms to produce a proof of concept, our research brings some novelties to the field of generative logo design. </a:t>
            </a:r>
          </a:p>
          <a:p>
            <a:pPr rtl="0"/>
            <a:r>
              <a:rPr lang="en-US" sz="1200" b="0" i="0" u="none" strike="noStrike" kern="1200" dirty="0">
                <a:solidFill>
                  <a:schemeClr val="tx1"/>
                </a:solidFill>
                <a:effectLst/>
                <a:latin typeface="+mn-lt"/>
                <a:ea typeface="+mn-ea"/>
                <a:cs typeface="+mn-cs"/>
              </a:rPr>
              <a:t>The most significant advancement over the previous algorithms is that our process approximates a simplified version of the process used by designers to produce logos—the existing algorithms are computationally impressive but lack design principles to substantiate them. </a:t>
            </a: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the current options focus primarily on form.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Finally, we are introducing an engine to combine text and image in the logo; we see this in other applications where the user selects each component, but we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conversations between client and designer, defining the attributes we want to portray, research, various rounds of sketching and developing the logo, presenting options, narrowing down and editing the logos, etc., until the final logo is produced. Using AI could help streamline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They also point out several complications in the nature of logos, such as the lack of hierarchy of nested elements and the lack of continuous space—meaning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actual logo design process. These applications focus exclusively on form and lack any input to inform the messaging, content or symbolic meaning.  Additionally, there are design-related complications that these papers haven’t explored.</a:t>
            </a: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rtl="0"/>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user will produce a list of terms that will inform the system of the intended message</a:t>
            </a:r>
          </a:p>
          <a:p>
            <a:pPr rtl="0" fontAlgn="base"/>
            <a:r>
              <a:rPr lang="en-US" sz="1200" b="0" i="0" u="none" strike="noStrike" kern="1200" dirty="0">
                <a:solidFill>
                  <a:schemeClr val="tx1"/>
                </a:solidFill>
                <a:effectLst/>
                <a:latin typeface="+mn-lt"/>
                <a:ea typeface="+mn-ea"/>
                <a:cs typeface="+mn-cs"/>
              </a:rPr>
              <a:t>The system will use an adjective to select the style from a pre-populated, labeled collection of visual style sources.</a:t>
            </a:r>
          </a:p>
          <a:p>
            <a:pPr rtl="0" fontAlgn="base"/>
            <a:r>
              <a:rPr lang="en-US" sz="1200" b="0" i="0" u="none" strike="noStrike" kern="1200" dirty="0">
                <a:solidFill>
                  <a:schemeClr val="tx1"/>
                </a:solidFill>
                <a:effectLst/>
                <a:latin typeface="+mn-lt"/>
                <a:ea typeface="+mn-ea"/>
                <a:cs typeface="+mn-cs"/>
              </a:rPr>
              <a:t>We use a noun to select an image from a labeled set</a:t>
            </a:r>
          </a:p>
          <a:p>
            <a:pPr rtl="0" fontAlgn="base"/>
            <a:r>
              <a:rPr lang="en-US" sz="1200" b="0" i="0" u="none" strike="noStrike" kern="1200" dirty="0">
                <a:solidFill>
                  <a:schemeClr val="tx1"/>
                </a:solidFill>
                <a:effectLst/>
                <a:latin typeface="+mn-lt"/>
                <a:ea typeface="+mn-ea"/>
                <a:cs typeface="+mn-cs"/>
              </a:rPr>
              <a:t>If the previous two steps don’t produce a result, we expand the search terms with synonyms from a database</a:t>
            </a:r>
          </a:p>
          <a:p>
            <a:pPr rtl="0" fontAlgn="base"/>
            <a:r>
              <a:rPr lang="en-US" sz="1200" b="0" i="0" u="none" strike="noStrike" kern="1200" dirty="0">
                <a:solidFill>
                  <a:schemeClr val="tx1"/>
                </a:solidFill>
                <a:effectLst/>
                <a:latin typeface="+mn-lt"/>
                <a:ea typeface="+mn-ea"/>
                <a:cs typeface="+mn-cs"/>
              </a:rPr>
              <a:t>The system uses the visual style source and applies the style transference to our image</a:t>
            </a:r>
          </a:p>
          <a:p>
            <a:pPr rtl="0" fontAlgn="base"/>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3">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4"/>
          <a:srcRect l="39509" t="45128" r="24406" b="9661"/>
          <a:stretch/>
        </p:blipFill>
        <p:spPr>
          <a:xfrm>
            <a:off x="8069577" y="0"/>
            <a:ext cx="4110229" cy="6858000"/>
          </a:xfrm>
          <a:prstGeom prst="rect">
            <a:avLst/>
          </a:prstGeom>
        </p:spPr>
      </p:pic>
    </p:spTree>
    <p:extLst>
      <p:ext uri="{BB962C8B-B14F-4D97-AF65-F5344CB8AC3E}">
        <p14:creationId xmlns:p14="http://schemas.microsoft.com/office/powerpoint/2010/main" val="18349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spTree>
    <p:extLst>
      <p:ext uri="{BB962C8B-B14F-4D97-AF65-F5344CB8AC3E}">
        <p14:creationId xmlns:p14="http://schemas.microsoft.com/office/powerpoint/2010/main" val="7728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3"/>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spTree>
    <p:extLst>
      <p:ext uri="{BB962C8B-B14F-4D97-AF65-F5344CB8AC3E}">
        <p14:creationId xmlns:p14="http://schemas.microsoft.com/office/powerpoint/2010/main" val="173022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3"/>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4"/>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5"/>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6"/>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7"/>
          <a:srcRect l="6307" r="6307"/>
          <a:stretch/>
        </p:blipFill>
        <p:spPr>
          <a:xfrm>
            <a:off x="5186364" y="3244975"/>
            <a:ext cx="3086100" cy="2600145"/>
          </a:xfrm>
          <a:prstGeom prst="rect">
            <a:avLst/>
          </a:prstGeom>
        </p:spPr>
      </p:pic>
    </p:spTree>
    <p:extLst>
      <p:ext uri="{BB962C8B-B14F-4D97-AF65-F5344CB8AC3E}">
        <p14:creationId xmlns:p14="http://schemas.microsoft.com/office/powerpoint/2010/main" val="16181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Integration of all Pieces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3"/>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4"/>
          <a:stretch>
            <a:fillRect/>
          </a:stretch>
        </p:blipFill>
        <p:spPr>
          <a:xfrm>
            <a:off x="6557319" y="3175642"/>
            <a:ext cx="4593520" cy="3525837"/>
          </a:xfrm>
          <a:prstGeom prst="rect">
            <a:avLst/>
          </a:prstGeom>
        </p:spPr>
      </p:pic>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3"/>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4"/>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5"/>
          <a:stretch>
            <a:fillRect/>
          </a:stretch>
        </p:blipFill>
        <p:spPr>
          <a:xfrm>
            <a:off x="9175594" y="3058815"/>
            <a:ext cx="2834421" cy="3260896"/>
          </a:xfrm>
          <a:prstGeom prst="rect">
            <a:avLst/>
          </a:prstGeom>
        </p:spPr>
      </p:pic>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spTree>
    <p:extLst>
      <p:ext uri="{BB962C8B-B14F-4D97-AF65-F5344CB8AC3E}">
        <p14:creationId xmlns:p14="http://schemas.microsoft.com/office/powerpoint/2010/main" val="1318828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spTree>
    <p:extLst>
      <p:ext uri="{BB962C8B-B14F-4D97-AF65-F5344CB8AC3E}">
        <p14:creationId xmlns:p14="http://schemas.microsoft.com/office/powerpoint/2010/main" val="108550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3"/>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4"/>
          <a:srcRect l="13862" r="6514"/>
          <a:stretch/>
        </p:blipFill>
        <p:spPr>
          <a:xfrm>
            <a:off x="5180012" y="685800"/>
            <a:ext cx="6172200" cy="5167819"/>
          </a:xfrm>
          <a:prstGeom prst="rect">
            <a:avLst/>
          </a:prstGeom>
        </p:spPr>
      </p:pic>
    </p:spTree>
    <p:extLst>
      <p:ext uri="{BB962C8B-B14F-4D97-AF65-F5344CB8AC3E}">
        <p14:creationId xmlns:p14="http://schemas.microsoft.com/office/powerpoint/2010/main" val="282591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3"/>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spTree>
    <p:extLst>
      <p:ext uri="{BB962C8B-B14F-4D97-AF65-F5344CB8AC3E}">
        <p14:creationId xmlns:p14="http://schemas.microsoft.com/office/powerpoint/2010/main" val="205562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3"/>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4"/>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5"/>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6"/>
          <a:srcRect t="8268" b="8268"/>
          <a:stretch/>
        </p:blipFill>
        <p:spPr>
          <a:xfrm>
            <a:off x="8261540" y="3244976"/>
            <a:ext cx="3090672" cy="2587752"/>
          </a:xfrm>
          <a:prstGeom prst="rect">
            <a:avLst/>
          </a:prstGeom>
        </p:spPr>
      </p:pic>
    </p:spTree>
    <p:extLst>
      <p:ext uri="{BB962C8B-B14F-4D97-AF65-F5344CB8AC3E}">
        <p14:creationId xmlns:p14="http://schemas.microsoft.com/office/powerpoint/2010/main" val="254470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3"/>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4"/>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5"/>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6"/>
          <a:stretch>
            <a:fillRect/>
          </a:stretch>
        </p:blipFill>
        <p:spPr>
          <a:xfrm>
            <a:off x="8261540" y="3244976"/>
            <a:ext cx="3075176" cy="2612539"/>
          </a:xfrm>
          <a:prstGeom prst="rect">
            <a:avLst/>
          </a:prstGeom>
        </p:spPr>
      </p:pic>
    </p:spTree>
    <p:extLst>
      <p:ext uri="{BB962C8B-B14F-4D97-AF65-F5344CB8AC3E}">
        <p14:creationId xmlns:p14="http://schemas.microsoft.com/office/powerpoint/2010/main" val="16317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 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spTree>
    <p:extLst>
      <p:ext uri="{BB962C8B-B14F-4D97-AF65-F5344CB8AC3E}">
        <p14:creationId xmlns:p14="http://schemas.microsoft.com/office/powerpoint/2010/main" val="122897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spTree>
    <p:extLst>
      <p:ext uri="{BB962C8B-B14F-4D97-AF65-F5344CB8AC3E}">
        <p14:creationId xmlns:p14="http://schemas.microsoft.com/office/powerpoint/2010/main" val="349097753"/>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500</TotalTime>
  <Words>5615</Words>
  <Application>Microsoft Office PowerPoint</Application>
  <PresentationFormat>Widescreen</PresentationFormat>
  <Paragraphs>275</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Integration of all Pieces</vt:lpstr>
      <vt:lpstr>Integration of all Pieces</vt:lpstr>
      <vt:lpstr>Integration of all Pieces</vt:lpstr>
      <vt:lpstr>Integration of all Pieces</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67</cp:revision>
  <dcterms:created xsi:type="dcterms:W3CDTF">2021-06-01T23:34:51Z</dcterms:created>
  <dcterms:modified xsi:type="dcterms:W3CDTF">2021-06-03T00:18:38Z</dcterms:modified>
</cp:coreProperties>
</file>